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5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65836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6992D"/>
                </a:solidFill>
              </a:rPr>
              <a:t>INTERNATIONAL SEMINAR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31520" y="128016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Mock Drill Plan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58952" y="2029968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DEBFA"/>
                </a:solidFill>
              </a:rPr>
              <a:t>A practical rehearsal roadmap for smooth stage, guest, technical and certificate coordination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58952" y="3794760"/>
            <a:ext cx="7132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Baikuntha College of Education | Internal Quality Assurance Cell (IQAC)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58952" y="4224528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E6E6E6"/>
                </a:solidFill>
              </a:rPr>
              <a:t>Recommended duration: 60–75 minutes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E6E6E6"/>
                </a:solidFill>
              </a:rPr>
              <a:t>Best time: Seminar-এর আগের দিন / previous day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458200" y="4206240"/>
            <a:ext cx="2926080" cy="1143000"/>
          </a:xfrm>
          <a:prstGeom prst="roundRect">
            <a:avLst>
              <a:gd name="adj" fmla="val 6400"/>
            </a:avLst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41080" y="449884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23456"/>
                </a:solidFill>
              </a:rPr>
              <a:t>FINAL REHEARSAL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595360" y="4828032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23456"/>
                </a:solidFill>
              </a:rPr>
              <a:t>Run the event before the event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Mock Drill is Needed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Objective: reduce delay, confusion and protocol mistakes on the seminar day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85800" y="182880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AF3FB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197510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⏱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44168" y="194767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Time Discipline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44168" y="220370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Every transition has a target time and a responsible person.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46520" y="182880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9F6EE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11112" y="197510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🎙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104888" y="194767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Stage Confidence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104888" y="220370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Anchor, mic team and speakers know the exact movement flow.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85800" y="288036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AF3FB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302666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🤝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344168" y="299923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Guest Protocol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44168" y="325526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Reception, escorting, seating and felicitation are rehearsed in advance.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446520" y="288036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9F6EE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11112" y="302666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💻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104888" y="299923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Technical Readiness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104888" y="325526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Laptop, projector, online link, mic and backup systems are checked.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85800" y="393192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AF3FB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0392" y="407822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📜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344168" y="405079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Certificate Flow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344168" y="430682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Distribution is arranged to avoid crowding and delay.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446520" y="3931920"/>
            <a:ext cx="5074920" cy="804672"/>
          </a:xfrm>
          <a:prstGeom prst="roundRect">
            <a:avLst>
              <a:gd name="adj" fmla="val 9091"/>
            </a:avLst>
          </a:prstGeom>
          <a:solidFill>
            <a:srgbClr val="E9F6EE"/>
          </a:solidFill>
          <a:ln w="12700">
            <a:solidFill>
              <a:srgbClr val="D2DCE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11112" y="4078224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📸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104888" y="4050792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Photo Control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104888" y="4306824"/>
            <a:ext cx="4114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E1E1E"/>
                </a:solidFill>
              </a:rPr>
              <a:t>Official shots are planned so the stage does not become crowded.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749808" y="53675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B1E2D"/>
                </a:solidFill>
              </a:rPr>
              <a:t>Core message to Principal: A 60–75 minute rehearsal will make the seminar look professional, punctual and international-standard.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Mock Drill Team Structure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one responsible person for each flow before rehearsal starts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502920" y="1828800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EAF3FB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" y="1993392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Overall Coordinator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7512" y="2331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Runs the rehearsal and final review</a:t>
            </a:r>
            <a:endParaRPr lang="en-US" sz="970" dirty="0"/>
          </a:p>
        </p:txBody>
      </p:sp>
      <p:sp>
        <p:nvSpPr>
          <p:cNvPr id="13" name="Shape 11"/>
          <p:cNvSpPr/>
          <p:nvPr/>
        </p:nvSpPr>
        <p:spPr>
          <a:xfrm>
            <a:off x="3410712" y="1828800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FFF2CC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75304" y="1993392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Anchor / MC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75304" y="2331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Practices stage script and transitions</a:t>
            </a:r>
            <a:endParaRPr lang="en-US" sz="970" dirty="0"/>
          </a:p>
        </p:txBody>
      </p:sp>
      <p:sp>
        <p:nvSpPr>
          <p:cNvPr id="16" name="Shape 14"/>
          <p:cNvSpPr/>
          <p:nvPr/>
        </p:nvSpPr>
        <p:spPr>
          <a:xfrm>
            <a:off x="6318504" y="1828800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E9F6EE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83096" y="1993392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Guest Liaison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83096" y="2331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Receives and escorts dignitaries</a:t>
            </a:r>
            <a:endParaRPr lang="en-US" sz="970" dirty="0"/>
          </a:p>
        </p:txBody>
      </p:sp>
      <p:sp>
        <p:nvSpPr>
          <p:cNvPr id="19" name="Shape 17"/>
          <p:cNvSpPr/>
          <p:nvPr/>
        </p:nvSpPr>
        <p:spPr>
          <a:xfrm>
            <a:off x="9226296" y="1828800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FBEAE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90888" y="1993392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Stage Manager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390888" y="2331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Controls dais, lamp, bouquet and mic movement</a:t>
            </a:r>
            <a:endParaRPr lang="en-US" sz="970" dirty="0"/>
          </a:p>
        </p:txBody>
      </p:sp>
      <p:sp>
        <p:nvSpPr>
          <p:cNvPr id="22" name="Shape 20"/>
          <p:cNvSpPr/>
          <p:nvPr/>
        </p:nvSpPr>
        <p:spPr>
          <a:xfrm>
            <a:off x="502920" y="3456432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EAF3FB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512" y="3621024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Technical Lead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" y="395935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Checks projector, laptop, online link and audio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3410712" y="3456432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FFF2CC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75304" y="3621024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Time Keeper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575304" y="395935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Shows 5 min / 2 min / conclude cards</a:t>
            </a:r>
            <a:endParaRPr lang="en-US" sz="970" dirty="0"/>
          </a:p>
        </p:txBody>
      </p:sp>
      <p:sp>
        <p:nvSpPr>
          <p:cNvPr id="28" name="Shape 26"/>
          <p:cNvSpPr/>
          <p:nvPr/>
        </p:nvSpPr>
        <p:spPr>
          <a:xfrm>
            <a:off x="6318504" y="3456432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E9F6EE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83096" y="3621024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Certificate Team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483096" y="395935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Arranges certificates category-wise / alphabetical</a:t>
            </a:r>
            <a:endParaRPr lang="en-US" sz="970" dirty="0"/>
          </a:p>
        </p:txBody>
      </p:sp>
      <p:sp>
        <p:nvSpPr>
          <p:cNvPr id="31" name="Shape 29"/>
          <p:cNvSpPr/>
          <p:nvPr/>
        </p:nvSpPr>
        <p:spPr>
          <a:xfrm>
            <a:off x="9226296" y="3456432"/>
            <a:ext cx="2578608" cy="1115568"/>
          </a:xfrm>
          <a:prstGeom prst="roundRect">
            <a:avLst>
              <a:gd name="adj" fmla="val 9836"/>
            </a:avLst>
          </a:prstGeom>
          <a:solidFill>
            <a:srgbClr val="FBEAEA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390888" y="3621024"/>
            <a:ext cx="2240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23456"/>
                </a:solidFill>
              </a:rPr>
              <a:t>Photography Lead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9390888" y="395935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1E1E1E"/>
                </a:solidFill>
              </a:rPr>
              <a:t>Follows official shot list</a:t>
            </a:r>
            <a:endParaRPr lang="en-US" sz="970" dirty="0"/>
          </a:p>
        </p:txBody>
      </p:sp>
      <p:sp>
        <p:nvSpPr>
          <p:cNvPr id="34" name="Shape 32"/>
          <p:cNvSpPr/>
          <p:nvPr/>
        </p:nvSpPr>
        <p:spPr>
          <a:xfrm>
            <a:off x="1097280" y="5303520"/>
            <a:ext cx="10012680" cy="566928"/>
          </a:xfrm>
          <a:prstGeom prst="roundRect">
            <a:avLst>
              <a:gd name="adj" fmla="val 6452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325880" y="5458968"/>
            <a:ext cx="9555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Rule: No volunteer leaves assigned position without informing the coordinator.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60–75 Minute Mock Drill Flow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Rehearse the actual programme movement in fast-forward mode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58368" y="1874520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AF3FB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039112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096" y="2121408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207008" y="2011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Assembly &amp; Role Confirmation</a:t>
            </a:r>
            <a:endParaRPr lang="en-US" sz="970" dirty="0"/>
          </a:p>
        </p:txBody>
      </p:sp>
      <p:sp>
        <p:nvSpPr>
          <p:cNvPr id="14" name="Text 12"/>
          <p:cNvSpPr/>
          <p:nvPr/>
        </p:nvSpPr>
        <p:spPr>
          <a:xfrm>
            <a:off x="1207008" y="2532888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5 min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542032" y="2221992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1874520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AF3FB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35808" y="2039112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35808" y="2121408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474720" y="2011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Guest Arrival &amp; Reception</a:t>
            </a:r>
            <a:endParaRPr lang="en-US" sz="970" dirty="0"/>
          </a:p>
        </p:txBody>
      </p:sp>
      <p:sp>
        <p:nvSpPr>
          <p:cNvPr id="20" name="Text 18"/>
          <p:cNvSpPr/>
          <p:nvPr/>
        </p:nvSpPr>
        <p:spPr>
          <a:xfrm>
            <a:off x="3474720" y="2532888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5 min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809744" y="2221992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93792" y="1874520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AF3FB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303520" y="2039112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03520" y="2121408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742432" y="2011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Anchor Opening</a:t>
            </a:r>
            <a:endParaRPr lang="en-US" sz="970" dirty="0"/>
          </a:p>
        </p:txBody>
      </p:sp>
      <p:sp>
        <p:nvSpPr>
          <p:cNvPr id="26" name="Text 24"/>
          <p:cNvSpPr/>
          <p:nvPr/>
        </p:nvSpPr>
        <p:spPr>
          <a:xfrm>
            <a:off x="5742432" y="2532888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5 min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077456" y="2221992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461504" y="1874520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AF3FB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571232" y="2039112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571232" y="2121408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4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010144" y="2011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Lamp Lighting + Music</a:t>
            </a:r>
            <a:endParaRPr lang="en-US" sz="970" dirty="0"/>
          </a:p>
        </p:txBody>
      </p:sp>
      <p:sp>
        <p:nvSpPr>
          <p:cNvPr id="32" name="Text 30"/>
          <p:cNvSpPr/>
          <p:nvPr/>
        </p:nvSpPr>
        <p:spPr>
          <a:xfrm>
            <a:off x="8010144" y="2532888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7 min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9345168" y="2221992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729216" y="1874520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AF3FB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838944" y="2039112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838944" y="2121408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5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0277856" y="2011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Welcome + Introductory Address</a:t>
            </a:r>
            <a:endParaRPr lang="en-US" sz="970" dirty="0"/>
          </a:p>
        </p:txBody>
      </p:sp>
      <p:sp>
        <p:nvSpPr>
          <p:cNvPr id="38" name="Text 36"/>
          <p:cNvSpPr/>
          <p:nvPr/>
        </p:nvSpPr>
        <p:spPr>
          <a:xfrm>
            <a:off x="10277856" y="2532888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5 min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58368" y="3483864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9F6EE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68096" y="3648456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68096" y="373075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1207008" y="362102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Felicitation Drill</a:t>
            </a:r>
            <a:endParaRPr lang="en-US" sz="970" dirty="0"/>
          </a:p>
        </p:txBody>
      </p:sp>
      <p:sp>
        <p:nvSpPr>
          <p:cNvPr id="43" name="Text 41"/>
          <p:cNvSpPr/>
          <p:nvPr/>
        </p:nvSpPr>
        <p:spPr>
          <a:xfrm>
            <a:off x="1207008" y="4142232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7 min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2542032" y="3831336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2926080" y="3483864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9F6EE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035808" y="3648456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035808" y="373075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474720" y="362102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Keynote / International Lecture Transition</a:t>
            </a:r>
            <a:endParaRPr lang="en-US" sz="970" dirty="0"/>
          </a:p>
        </p:txBody>
      </p:sp>
      <p:sp>
        <p:nvSpPr>
          <p:cNvPr id="49" name="Text 47"/>
          <p:cNvSpPr/>
          <p:nvPr/>
        </p:nvSpPr>
        <p:spPr>
          <a:xfrm>
            <a:off x="3474720" y="4142232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5 min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4809744" y="3831336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193792" y="3483864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9F6EE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303520" y="3648456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303520" y="373075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742432" y="362102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Q&amp;A + Lunch Transition</a:t>
            </a:r>
            <a:endParaRPr lang="en-US" sz="970" dirty="0"/>
          </a:p>
        </p:txBody>
      </p:sp>
      <p:sp>
        <p:nvSpPr>
          <p:cNvPr id="55" name="Text 53"/>
          <p:cNvSpPr/>
          <p:nvPr/>
        </p:nvSpPr>
        <p:spPr>
          <a:xfrm>
            <a:off x="5742432" y="4142232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8 min</a:t>
            </a:r>
            <a:endParaRPr lang="en-US" sz="900" dirty="0"/>
          </a:p>
        </p:txBody>
      </p:sp>
      <p:sp>
        <p:nvSpPr>
          <p:cNvPr id="56" name="Shape 54"/>
          <p:cNvSpPr/>
          <p:nvPr/>
        </p:nvSpPr>
        <p:spPr>
          <a:xfrm>
            <a:off x="7077456" y="3831336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461504" y="3483864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9F6EE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571232" y="3648456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571232" y="373075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8010144" y="362102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Technical + Certificate + Valedictory</a:t>
            </a:r>
            <a:endParaRPr lang="en-US" sz="970" dirty="0"/>
          </a:p>
        </p:txBody>
      </p:sp>
      <p:sp>
        <p:nvSpPr>
          <p:cNvPr id="61" name="Text 59"/>
          <p:cNvSpPr/>
          <p:nvPr/>
        </p:nvSpPr>
        <p:spPr>
          <a:xfrm>
            <a:off x="8010144" y="4142232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20 min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9345168" y="3831336"/>
            <a:ext cx="256032" cy="256032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729216" y="3483864"/>
            <a:ext cx="1847088" cy="969264"/>
          </a:xfrm>
          <a:prstGeom prst="roundRect">
            <a:avLst>
              <a:gd name="adj" fmla="val 11321"/>
            </a:avLst>
          </a:prstGeom>
          <a:solidFill>
            <a:srgbClr val="E9F6EE"/>
          </a:solidFill>
          <a:ln w="12700">
            <a:solidFill>
              <a:srgbClr val="CBD6E2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838944" y="3648456"/>
            <a:ext cx="347472" cy="347472"/>
          </a:xfrm>
          <a:prstGeom prst="ellipse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838944" y="3730752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3456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10277856" y="3621024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70" b="1" dirty="0">
                <a:solidFill>
                  <a:srgbClr val="123456"/>
                </a:solidFill>
              </a:rPr>
              <a:t>Final Review</a:t>
            </a:r>
            <a:endParaRPr lang="en-US" sz="970" dirty="0"/>
          </a:p>
        </p:txBody>
      </p:sp>
      <p:sp>
        <p:nvSpPr>
          <p:cNvPr id="67" name="Text 65"/>
          <p:cNvSpPr/>
          <p:nvPr/>
        </p:nvSpPr>
        <p:spPr>
          <a:xfrm>
            <a:off x="10277856" y="4142232"/>
            <a:ext cx="1097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B1E2D"/>
                </a:solidFill>
              </a:rPr>
              <a:t>10 min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777240" y="54406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8B1E2D"/>
                </a:solidFill>
              </a:rPr>
              <a:t>Fast-forward rehearsal means: each real segment is practiced only enough to confirm movement, mic, cue and responsibility.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Protocol Drill 1: Guest Arrival &amp; Stage Opening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dignity, sequence and movement—not long speeches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731520" y="1783080"/>
            <a:ext cx="5166360" cy="3429000"/>
          </a:xfrm>
          <a:prstGeom prst="roundRect">
            <a:avLst>
              <a:gd name="adj" fmla="val 2133"/>
            </a:avLst>
          </a:prstGeom>
          <a:solidFill>
            <a:srgbClr val="EAF3FB"/>
          </a:solidFill>
          <a:ln w="12700">
            <a:solidFill>
              <a:srgbClr val="C5D9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4128" y="198424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456"/>
                </a:solidFill>
              </a:rPr>
              <a:t>Reception Checklist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051560" y="2487168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✓ Gate / reception desk welcomes guests</a:t>
            </a:r>
            <a:endParaRPr lang="en-US" sz="1220" dirty="0"/>
          </a:p>
        </p:txBody>
      </p:sp>
      <p:sp>
        <p:nvSpPr>
          <p:cNvPr id="13" name="Text 11"/>
          <p:cNvSpPr/>
          <p:nvPr/>
        </p:nvSpPr>
        <p:spPr>
          <a:xfrm>
            <a:off x="1051560" y="291693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✓ Badge, seminar kit and seating assistance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1051560" y="3346704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✓ Guest liaison escorts VIPs to reserved area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1051560" y="3776472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✓ Anchor checks final names and designations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1051560" y="4206240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✓ Mic, podium and lamp area checked before start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6446520" y="1783080"/>
            <a:ext cx="4983480" cy="3429000"/>
          </a:xfrm>
          <a:prstGeom prst="roundRect">
            <a:avLst>
              <a:gd name="adj" fmla="val 2133"/>
            </a:avLst>
          </a:prstGeom>
          <a:solidFill>
            <a:srgbClr val="FFF2CC"/>
          </a:solidFill>
          <a:ln w="12700">
            <a:solidFill>
              <a:srgbClr val="E4C76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20840" y="198424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456"/>
                </a:solidFill>
              </a:rPr>
              <a:t>Anchor Opening Cue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720840" y="2514600"/>
            <a:ext cx="4343400" cy="1508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400" i="1" dirty="0">
                <a:solidFill>
                  <a:srgbClr val="1E1E1E"/>
                </a:solidFill>
              </a:rPr>
              <a:t>“Good morning, respected dignitaries, distinguished resource persons, principals, faculty members, research scholars, student-teachers and participants. On behalf of Baikuntha College of Education and IQAC, I warmly welcome you all to this International Seminar.”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720840" y="433425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8B1E2D"/>
                </a:solidFill>
              </a:rPr>
              <a:t>Rehearse once with actual microphone and actual stage position.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Protocol Drill 2: Lamp Lighting, Felicitation &amp; Speeches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Pre-decide who moves, who presents, who photographs, and who speaks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713232" y="1874520"/>
            <a:ext cx="3246120" cy="3017520"/>
          </a:xfrm>
          <a:prstGeom prst="roundRect">
            <a:avLst>
              <a:gd name="adj" fmla="val 3030"/>
            </a:avLst>
          </a:prstGeom>
          <a:solidFill>
            <a:srgbClr val="E9F6EE"/>
          </a:solidFill>
          <a:ln w="12700">
            <a:solidFill>
              <a:srgbClr val="D3D3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208483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456"/>
                </a:solidFill>
              </a:rPr>
              <a:t>Lamp Lighting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1005840" y="2487168"/>
            <a:ext cx="2651760" cy="0"/>
          </a:xfrm>
          <a:prstGeom prst="line">
            <a:avLst/>
          </a:prstGeom>
          <a:noFill/>
          <a:ln w="25400">
            <a:solidFill>
              <a:srgbClr val="C6992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278892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Anchor cue → Escort guests → Light lamp → Music → Photo → Return to seats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124712" y="39776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114800"/>
            <a:ext cx="23591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Target: 5–7 min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4498848" y="1874520"/>
            <a:ext cx="3246120" cy="3017520"/>
          </a:xfrm>
          <a:prstGeom prst="roundRect">
            <a:avLst>
              <a:gd name="adj" fmla="val 3030"/>
            </a:avLst>
          </a:prstGeom>
          <a:solidFill>
            <a:srgbClr val="EAF3FB"/>
          </a:solidFill>
          <a:ln w="12700">
            <a:solidFill>
              <a:srgbClr val="D3D3D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81728" y="208483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456"/>
                </a:solidFill>
              </a:rPr>
              <a:t>Felicitation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791456" y="2487168"/>
            <a:ext cx="2651760" cy="0"/>
          </a:xfrm>
          <a:prstGeom prst="line">
            <a:avLst/>
          </a:prstGeom>
          <a:noFill/>
          <a:ln w="25400">
            <a:solidFill>
              <a:srgbClr val="C6992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91456" y="278892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Guest name → Presenter assigned → Item ready → Photo → Next guest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910328" y="39776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37760" y="4114800"/>
            <a:ext cx="23591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Avoid crowding on stage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8284464" y="1874520"/>
            <a:ext cx="3246120" cy="3017520"/>
          </a:xfrm>
          <a:prstGeom prst="roundRect">
            <a:avLst>
              <a:gd name="adj" fmla="val 3030"/>
            </a:avLst>
          </a:prstGeom>
          <a:solidFill>
            <a:srgbClr val="FBEAEA"/>
          </a:solidFill>
          <a:ln w="12700">
            <a:solidFill>
              <a:srgbClr val="D3D3D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67344" y="208483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456"/>
                </a:solidFill>
              </a:rPr>
              <a:t>Brief Addresses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8577072" y="2487168"/>
            <a:ext cx="2651760" cy="0"/>
          </a:xfrm>
          <a:prstGeom prst="line">
            <a:avLst/>
          </a:prstGeom>
          <a:noFill/>
          <a:ln w="25400">
            <a:solidFill>
              <a:srgbClr val="C6992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577072" y="278892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Only selected speakers; request concise remarks before inviting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695944" y="3977640"/>
            <a:ext cx="2423160" cy="411480"/>
          </a:xfrm>
          <a:prstGeom prst="roundRect">
            <a:avLst>
              <a:gd name="adj" fmla="val 11111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23376" y="4114800"/>
            <a:ext cx="235915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FFFFFF"/>
                </a:solidFill>
              </a:rPr>
              <a:t>Protect Keynote time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1005840" y="5349240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8B1E2D"/>
                </a:solidFill>
              </a:rPr>
              <a:t>Key instruction: Do not invite too many people to the stage at the same time.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Academic Session Drill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Moderator, time keeper and technical team must work together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822960" y="1828800"/>
            <a:ext cx="10561320" cy="566928"/>
          </a:xfrm>
          <a:prstGeom prst="roundRect">
            <a:avLst>
              <a:gd name="adj" fmla="val 8065"/>
            </a:avLst>
          </a:prstGeom>
          <a:solidFill>
            <a:srgbClr val="EAF3FB"/>
          </a:solidFill>
          <a:ln w="12700">
            <a:solidFill>
              <a:srgbClr val="DBDBD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975104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Keynote Address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069080" y="1975104"/>
            <a:ext cx="6812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E1E1E"/>
                </a:solidFill>
              </a:rPr>
              <a:t>Speaker introduction should be 2–3 lines only. Full CV should not be read.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22960" y="2606040"/>
            <a:ext cx="10561320" cy="566928"/>
          </a:xfrm>
          <a:prstGeom prst="roundRect">
            <a:avLst>
              <a:gd name="adj" fmla="val 8065"/>
            </a:avLst>
          </a:prstGeom>
          <a:solidFill>
            <a:srgbClr val="FFF2CC"/>
          </a:solidFill>
          <a:ln w="12700">
            <a:solidFill>
              <a:srgbClr val="DBDBD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2752344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International Invited Lecture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069080" y="2752344"/>
            <a:ext cx="6812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E1E1E"/>
                </a:solidFill>
              </a:rPr>
              <a:t>Confirm online/hybrid link, backup laptop, mic and screen-sharing.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22960" y="3383280"/>
            <a:ext cx="10561320" cy="566928"/>
          </a:xfrm>
          <a:prstGeom prst="roundRect">
            <a:avLst>
              <a:gd name="adj" fmla="val 8065"/>
            </a:avLst>
          </a:prstGeom>
          <a:solidFill>
            <a:srgbClr val="EAF3FB"/>
          </a:solidFill>
          <a:ln w="12700">
            <a:solidFill>
              <a:srgbClr val="DBDBD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3529584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Invited Addresses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069080" y="3529584"/>
            <a:ext cx="6812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E1E1E"/>
                </a:solidFill>
              </a:rPr>
              <a:t>Use speaker time cards: 5 min, 2 min, Please conclude.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22960" y="4160520"/>
            <a:ext cx="10561320" cy="566928"/>
          </a:xfrm>
          <a:prstGeom prst="roundRect">
            <a:avLst>
              <a:gd name="adj" fmla="val 8065"/>
            </a:avLst>
          </a:prstGeom>
          <a:solidFill>
            <a:srgbClr val="FFF2CC"/>
          </a:solidFill>
          <a:ln w="12700">
            <a:solidFill>
              <a:srgbClr val="DBDB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1560" y="4306824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456"/>
                </a:solidFill>
              </a:rPr>
              <a:t>Q&amp;A Protocol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069080" y="4306824"/>
            <a:ext cx="6812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E1E1E"/>
                </a:solidFill>
              </a:rPr>
              <a:t>Question: max 1 minute; Answer: 2–3 minutes; name + institution first.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1828800" y="5120640"/>
            <a:ext cx="8503920" cy="502920"/>
          </a:xfrm>
          <a:prstGeom prst="roundRect">
            <a:avLst>
              <a:gd name="adj" fmla="val 9091"/>
            </a:avLst>
          </a:prstGeom>
          <a:solidFill>
            <a:srgbClr val="1D7A54"/>
          </a:solidFill>
          <a:ln w="12700">
            <a:solidFill>
              <a:srgbClr val="1D7A5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11680" y="5266944"/>
            <a:ext cx="8138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Academic discipline = international quality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Technical Session, Certificate &amp; Photo Drill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last-hour chaos by rehearsing movements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822960" y="1828800"/>
            <a:ext cx="2834640" cy="685800"/>
          </a:xfrm>
          <a:prstGeom prst="roundRect">
            <a:avLst>
              <a:gd name="adj" fmla="val 6667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05740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Technical Session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794760" y="2057400"/>
            <a:ext cx="384048" cy="246888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07408" y="1828800"/>
            <a:ext cx="6858000" cy="685800"/>
          </a:xfrm>
          <a:prstGeom prst="roundRect">
            <a:avLst>
              <a:gd name="adj" fmla="val 6667"/>
            </a:avLst>
          </a:prstGeom>
          <a:solidFill>
            <a:srgbClr val="EAF3FB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5152" y="2029968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Chairpersons seated → Presenter called → PPT loaded → Time card → Chairperson comment</a:t>
            </a:r>
            <a:endParaRPr lang="en-US" sz="1220" dirty="0"/>
          </a:p>
        </p:txBody>
      </p:sp>
      <p:sp>
        <p:nvSpPr>
          <p:cNvPr id="15" name="Shape 13"/>
          <p:cNvSpPr/>
          <p:nvPr/>
        </p:nvSpPr>
        <p:spPr>
          <a:xfrm>
            <a:off x="822960" y="2880360"/>
            <a:ext cx="2834640" cy="685800"/>
          </a:xfrm>
          <a:prstGeom prst="roundRect">
            <a:avLst>
              <a:gd name="adj" fmla="val 6667"/>
            </a:avLst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310896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Certificate Distribution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794760" y="3108960"/>
            <a:ext cx="384048" cy="246888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407408" y="2880360"/>
            <a:ext cx="6858000" cy="685800"/>
          </a:xfrm>
          <a:prstGeom prst="roundRect">
            <a:avLst>
              <a:gd name="adj" fmla="val 6667"/>
            </a:avLst>
          </a:prstGeom>
          <a:solidFill>
            <a:srgbClr val="FBEAEA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45152" y="3081528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Certificates arranged → Name called → Handover → Photo → Exit opposite side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822960" y="3931920"/>
            <a:ext cx="2834640" cy="685800"/>
          </a:xfrm>
          <a:prstGeom prst="roundRect">
            <a:avLst>
              <a:gd name="adj" fmla="val 6667"/>
            </a:avLst>
          </a:prstGeom>
          <a:solidFill>
            <a:srgbClr val="1D7A54"/>
          </a:solidFill>
          <a:ln w="12700">
            <a:solidFill>
              <a:srgbClr val="1D7A5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416052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Group Photo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3794760" y="4160520"/>
            <a:ext cx="384048" cy="246888"/>
          </a:xfrm>
          <a:prstGeom prst="chevron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07408" y="3931920"/>
            <a:ext cx="6858000" cy="685800"/>
          </a:xfrm>
          <a:prstGeom prst="roundRect">
            <a:avLst>
              <a:gd name="adj" fmla="val 6667"/>
            </a:avLst>
          </a:prstGeom>
          <a:solidFill>
            <a:srgbClr val="E9F6EE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45152" y="4133088"/>
            <a:ext cx="6355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E1E1E"/>
                </a:solidFill>
              </a:rPr>
              <a:t>Front row VIPs → Second row resource persons → Back rows faculty / participants</a:t>
            </a:r>
            <a:endParaRPr lang="en-US" sz="1220" dirty="0"/>
          </a:p>
        </p:txBody>
      </p:sp>
      <p:sp>
        <p:nvSpPr>
          <p:cNvPr id="25" name="Text 23"/>
          <p:cNvSpPr/>
          <p:nvPr/>
        </p:nvSpPr>
        <p:spPr>
          <a:xfrm>
            <a:off x="868680" y="525780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8B1E2D"/>
                </a:solidFill>
              </a:rPr>
              <a:t>Stage movement rule: One entry side and one exit side should be fixed for certificate flow.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Emergency Backup Kit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these ready before the rehearsal and on the seminar day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822960" y="1874520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EAF3FB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7552" y="20391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Audio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987552" y="2313432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2 microphones + 1 backup</a:t>
            </a:r>
            <a:endParaRPr lang="en-US" sz="1080" dirty="0"/>
          </a:p>
        </p:txBody>
      </p:sp>
      <p:sp>
        <p:nvSpPr>
          <p:cNvPr id="13" name="Shape 11"/>
          <p:cNvSpPr/>
          <p:nvPr/>
        </p:nvSpPr>
        <p:spPr>
          <a:xfrm>
            <a:off x="4526280" y="1874520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FFF2CC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90872" y="20391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Display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690872" y="2313432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Projector, HDMI, clicker, backup laptop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229600" y="1874520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E9F6EE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94192" y="2039112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Connectivity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394192" y="2313432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Wi-Fi + mobile hotspot + online meeting link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822960" y="3227832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EAF3FB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87552" y="339242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Power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987552" y="3666744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Extension board + chargers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4526280" y="3227832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FFF2CC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90872" y="339242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Documents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4690872" y="3666744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Printed schedule + anchor script + guest list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8229600" y="3227832"/>
            <a:ext cx="2926080" cy="822960"/>
          </a:xfrm>
          <a:prstGeom prst="roundRect">
            <a:avLst>
              <a:gd name="adj" fmla="val 8889"/>
            </a:avLst>
          </a:prstGeom>
          <a:solidFill>
            <a:srgbClr val="E9F6EE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94192" y="3392424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3456"/>
                </a:solidFill>
              </a:rPr>
              <a:t>Participant Support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8394192" y="3666744"/>
            <a:ext cx="254203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E1E1E"/>
                </a:solidFill>
              </a:rPr>
              <a:t>Badges, certificates, first-aid, water</a:t>
            </a:r>
            <a:endParaRPr lang="en-US" sz="1080" dirty="0"/>
          </a:p>
        </p:txBody>
      </p:sp>
      <p:sp>
        <p:nvSpPr>
          <p:cNvPr id="28" name="Shape 26"/>
          <p:cNvSpPr/>
          <p:nvPr/>
        </p:nvSpPr>
        <p:spPr>
          <a:xfrm>
            <a:off x="1371600" y="4800600"/>
            <a:ext cx="9464040" cy="731520"/>
          </a:xfrm>
          <a:prstGeom prst="roundRect">
            <a:avLst>
              <a:gd name="adj" fmla="val 7500"/>
            </a:avLst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600200" y="5029200"/>
            <a:ext cx="9006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Backup principle: If one device fails, the programme should continue within 2 minutes.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6992D"/>
          </a:solidFill>
          <a:ln w="12700">
            <a:solidFill>
              <a:srgbClr val="C6992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64592"/>
            <a:ext cx="12191695" cy="502920"/>
          </a:xfrm>
          <a:prstGeom prst="rect">
            <a:avLst/>
          </a:prstGeom>
          <a:solidFill>
            <a:srgbClr val="123456"/>
          </a:solidFill>
          <a:ln w="12700">
            <a:solidFill>
              <a:srgbClr val="12345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92608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BAIKUNTHA COLLEGE OF EDUCATION | IQAC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0" y="2926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DEB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International Seminar Mock Drill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932688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4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Final 10-Minute Review After Mock Drill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" y="1417320"/>
            <a:ext cx="10789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six points should be reviewed—short, sharp and action-oriented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6327648"/>
            <a:ext cx="109728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6400800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77777"/>
                </a:solidFill>
              </a:rPr>
              <a:t>Prepared for internal rehearsal and coordination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914400" y="182880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EAF3FB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15568" y="20756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1. Timing</a:t>
            </a:r>
            <a:endParaRPr lang="en-US" sz="1580" dirty="0"/>
          </a:p>
        </p:txBody>
      </p:sp>
      <p:sp>
        <p:nvSpPr>
          <p:cNvPr id="12" name="Shape 10"/>
          <p:cNvSpPr/>
          <p:nvPr/>
        </p:nvSpPr>
        <p:spPr>
          <a:xfrm>
            <a:off x="4617720" y="182880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FFF2CC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18888" y="20756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2. Guest Movement</a:t>
            </a:r>
            <a:endParaRPr lang="en-US" sz="1580" dirty="0"/>
          </a:p>
        </p:txBody>
      </p:sp>
      <p:sp>
        <p:nvSpPr>
          <p:cNvPr id="14" name="Shape 12"/>
          <p:cNvSpPr/>
          <p:nvPr/>
        </p:nvSpPr>
        <p:spPr>
          <a:xfrm>
            <a:off x="8321040" y="182880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EAF3FB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22208" y="20756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3. Anchor Cues</a:t>
            </a:r>
            <a:endParaRPr lang="en-US" sz="1580" dirty="0"/>
          </a:p>
        </p:txBody>
      </p:sp>
      <p:sp>
        <p:nvSpPr>
          <p:cNvPr id="16" name="Shape 14"/>
          <p:cNvSpPr/>
          <p:nvPr/>
        </p:nvSpPr>
        <p:spPr>
          <a:xfrm>
            <a:off x="914400" y="306324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FFF2CC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15568" y="33101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4. Microphone</a:t>
            </a:r>
            <a:endParaRPr lang="en-US" sz="1580" dirty="0"/>
          </a:p>
        </p:txBody>
      </p:sp>
      <p:sp>
        <p:nvSpPr>
          <p:cNvPr id="18" name="Shape 16"/>
          <p:cNvSpPr/>
          <p:nvPr/>
        </p:nvSpPr>
        <p:spPr>
          <a:xfrm>
            <a:off x="4617720" y="306324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EAF3FB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18888" y="33101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5. Presentation System</a:t>
            </a:r>
            <a:endParaRPr lang="en-US" sz="1580" dirty="0"/>
          </a:p>
        </p:txBody>
      </p:sp>
      <p:sp>
        <p:nvSpPr>
          <p:cNvPr id="20" name="Shape 18"/>
          <p:cNvSpPr/>
          <p:nvPr/>
        </p:nvSpPr>
        <p:spPr>
          <a:xfrm>
            <a:off x="8321040" y="3063240"/>
            <a:ext cx="2971800" cy="749808"/>
          </a:xfrm>
          <a:prstGeom prst="roundRect">
            <a:avLst>
              <a:gd name="adj" fmla="val 7317"/>
            </a:avLst>
          </a:prstGeom>
          <a:solidFill>
            <a:srgbClr val="FFF2CC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22208" y="331012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0" b="1" dirty="0">
                <a:solidFill>
                  <a:srgbClr val="123456"/>
                </a:solidFill>
              </a:rPr>
              <a:t>6. Photography</a:t>
            </a:r>
            <a:endParaRPr lang="en-US" sz="1580" dirty="0"/>
          </a:p>
        </p:txBody>
      </p:sp>
      <p:sp>
        <p:nvSpPr>
          <p:cNvPr id="22" name="Shape 20"/>
          <p:cNvSpPr/>
          <p:nvPr/>
        </p:nvSpPr>
        <p:spPr>
          <a:xfrm>
            <a:off x="960120" y="4800600"/>
            <a:ext cx="10241280" cy="685800"/>
          </a:xfrm>
          <a:prstGeom prst="roundRect">
            <a:avLst>
              <a:gd name="adj" fmla="val 6667"/>
            </a:avLst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07008" y="5010912"/>
            <a:ext cx="9738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Principal’s decision needed: Approve one full mock drill and assign final coordinators today.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Baikuntha College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Drill Plan Presentation</dc:title>
  <dc:subject>International Seminar Mock Drill Plan</dc:subject>
  <dc:creator>OpenAI</dc:creator>
  <cp:lastModifiedBy>OpenAI</cp:lastModifiedBy>
  <cp:revision>1</cp:revision>
  <dcterms:created xsi:type="dcterms:W3CDTF">2026-08-19T10:00:30Z</dcterms:created>
  <dcterms:modified xsi:type="dcterms:W3CDTF">2026-08-19T10:00:30Z</dcterms:modified>
</cp:coreProperties>
</file>